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67" r:id="rId3"/>
    <p:sldId id="268" r:id="rId4"/>
    <p:sldId id="269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6" r:id="rId14"/>
    <p:sldId id="265" r:id="rId15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94" autoAdjust="0"/>
    <p:restoredTop sz="94660"/>
  </p:normalViewPr>
  <p:slideViewPr>
    <p:cSldViewPr>
      <p:cViewPr varScale="1">
        <p:scale>
          <a:sx n="81" d="100"/>
          <a:sy n="81" d="100"/>
        </p:scale>
        <p:origin x="1512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zaglavlj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Rezervirano mjesto datum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78ED32-AA3D-4065-B59D-0AF4F59A8858}" type="datetimeFigureOut">
              <a:rPr lang="hr-HR" smtClean="0"/>
              <a:t>12.6.2026.</a:t>
            </a:fld>
            <a:endParaRPr lang="hr-HR"/>
          </a:p>
        </p:txBody>
      </p:sp>
      <p:sp>
        <p:nvSpPr>
          <p:cNvPr id="4" name="Rezervirano mjesto slike slajd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Rezervirano mjesto bilježaka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3426F3-B2E0-473B-86AC-F5F7806871B1}" type="slidenum">
              <a:rPr lang="hr-HR" smtClean="0"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zervirano mjesto slike slajd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9155" name="Rezervirano mjesto bilježaka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hr-HR"/>
          </a:p>
        </p:txBody>
      </p:sp>
      <p:sp>
        <p:nvSpPr>
          <p:cNvPr id="49156" name="Rezervirano mjesto broja slajda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1613C5B8-9B43-4AE7-BE97-4D95B0EB88D8}" type="slidenum">
              <a:rPr lang="hr-HR"/>
              <a:pPr fontAlgn="base">
                <a:spcBef>
                  <a:spcPct val="0"/>
                </a:spcBef>
                <a:spcAft>
                  <a:spcPct val="0"/>
                </a:spcAft>
              </a:pPr>
              <a:t>8</a:t>
            </a:fld>
            <a:endParaRPr lang="hr-H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/>
              <a:t>Kliknite da biste uredili stil podnaslova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F97F3-0614-47CB-A216-CA998ECFACAA}" type="datetimeFigureOut">
              <a:rPr lang="hr-HR" smtClean="0"/>
              <a:t>12.6.2026.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B9831-529D-4120-91BE-2EA3F8CAC640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F97F3-0614-47CB-A216-CA998ECFACAA}" type="datetimeFigureOut">
              <a:rPr lang="hr-HR" smtClean="0"/>
              <a:t>12.6.2026.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B9831-529D-4120-91BE-2EA3F8CAC640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okomitog tekst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F97F3-0614-47CB-A216-CA998ECFACAA}" type="datetimeFigureOut">
              <a:rPr lang="hr-HR" smtClean="0"/>
              <a:t>12.6.2026.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B9831-529D-4120-91BE-2EA3F8CAC640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F97F3-0614-47CB-A216-CA998ECFACAA}" type="datetimeFigureOut">
              <a:rPr lang="hr-HR" smtClean="0"/>
              <a:t>12.6.2026.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B9831-529D-4120-91BE-2EA3F8CAC640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F97F3-0614-47CB-A216-CA998ECFACAA}" type="datetimeFigureOut">
              <a:rPr lang="hr-HR" smtClean="0"/>
              <a:t>12.6.2026.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B9831-529D-4120-91BE-2EA3F8CAC640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F97F3-0614-47CB-A216-CA998ECFACAA}" type="datetimeFigureOut">
              <a:rPr lang="hr-HR" smtClean="0"/>
              <a:t>12.6.2026.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B9831-529D-4120-91BE-2EA3F8CAC640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7" name="Rezervirano mjesto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F97F3-0614-47CB-A216-CA998ECFACAA}" type="datetimeFigureOut">
              <a:rPr lang="hr-HR" smtClean="0"/>
              <a:t>12.6.2026.</a:t>
            </a:fld>
            <a:endParaRPr lang="hr-HR"/>
          </a:p>
        </p:txBody>
      </p:sp>
      <p:sp>
        <p:nvSpPr>
          <p:cNvPr id="8" name="Rezervirano mjesto podnožj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Rezervirano mjesto broja slajd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B9831-529D-4120-91BE-2EA3F8CAC640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F97F3-0614-47CB-A216-CA998ECFACAA}" type="datetimeFigureOut">
              <a:rPr lang="hr-HR" smtClean="0"/>
              <a:t>12.6.2026.</a:t>
            </a:fld>
            <a:endParaRPr lang="hr-HR"/>
          </a:p>
        </p:txBody>
      </p:sp>
      <p:sp>
        <p:nvSpPr>
          <p:cNvPr id="4" name="Rezervirano mjesto podnožj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Rezervirano mjesto broja slajd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B9831-529D-4120-91BE-2EA3F8CAC640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F97F3-0614-47CB-A216-CA998ECFACAA}" type="datetimeFigureOut">
              <a:rPr lang="hr-HR" smtClean="0"/>
              <a:t>12.6.2026.</a:t>
            </a:fld>
            <a:endParaRPr lang="hr-HR"/>
          </a:p>
        </p:txBody>
      </p:sp>
      <p:sp>
        <p:nvSpPr>
          <p:cNvPr id="3" name="Rezervirano mjesto podnožj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Rezervirano mjesto broja slajd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B9831-529D-4120-91BE-2EA3F8CAC640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F97F3-0614-47CB-A216-CA998ECFACAA}" type="datetimeFigureOut">
              <a:rPr lang="hr-HR" smtClean="0"/>
              <a:t>12.6.2026.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B9831-529D-4120-91BE-2EA3F8CAC640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Rezervirano mjesto tekst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Kliknite da biste uredili stilove teksta matrice</a:t>
            </a:r>
          </a:p>
        </p:txBody>
      </p:sp>
      <p:sp>
        <p:nvSpPr>
          <p:cNvPr id="5" name="Rezervirano mjesto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2F97F3-0614-47CB-A216-CA998ECFACAA}" type="datetimeFigureOut">
              <a:rPr lang="hr-HR" smtClean="0"/>
              <a:t>12.6.2026.</a:t>
            </a:fld>
            <a:endParaRPr lang="hr-HR"/>
          </a:p>
        </p:txBody>
      </p:sp>
      <p:sp>
        <p:nvSpPr>
          <p:cNvPr id="6" name="Rezervirano mjesto podnožj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Rezervirano mjesto broja slajd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EB9831-529D-4120-91BE-2EA3F8CAC640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</a:p>
        </p:txBody>
      </p:sp>
      <p:sp>
        <p:nvSpPr>
          <p:cNvPr id="4" name="Rezervirano mjesto datum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2F97F3-0614-47CB-A216-CA998ECFACAA}" type="datetimeFigureOut">
              <a:rPr lang="hr-HR" smtClean="0"/>
              <a:t>12.6.2026.</a:t>
            </a:fld>
            <a:endParaRPr lang="hr-HR"/>
          </a:p>
        </p:txBody>
      </p:sp>
      <p:sp>
        <p:nvSpPr>
          <p:cNvPr id="5" name="Rezervirano mjesto podnožj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Rezervirano mjesto broja slajd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EB9831-529D-4120-91BE-2EA3F8CAC640}" type="slidenum">
              <a:rPr lang="hr-HR" smtClean="0"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hr.wikipedia.org/wiki/Rije%C4%8D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/>
              <a:t>REČENICA</a:t>
            </a:r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r-HR" dirty="0"/>
              <a:t>ISKAZ</a:t>
            </a:r>
          </a:p>
          <a:p>
            <a:r>
              <a:rPr lang="hr-HR" dirty="0"/>
              <a:t>(u govoru)</a:t>
            </a:r>
          </a:p>
          <a:p>
            <a:endParaRPr lang="hr-HR" dirty="0"/>
          </a:p>
          <a:p>
            <a:endParaRPr lang="hr-H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Vrste zavisnosloženih rečenica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hr-HR" dirty="0"/>
              <a:t>     predikatna</a:t>
            </a:r>
          </a:p>
          <a:p>
            <a:r>
              <a:rPr lang="hr-HR" dirty="0"/>
              <a:t>subjektna</a:t>
            </a:r>
          </a:p>
          <a:p>
            <a:r>
              <a:rPr lang="hr-HR" dirty="0"/>
              <a:t>objektna</a:t>
            </a:r>
          </a:p>
          <a:p>
            <a:r>
              <a:rPr lang="hr-HR" dirty="0"/>
              <a:t>atributna</a:t>
            </a:r>
          </a:p>
          <a:p>
            <a:r>
              <a:rPr lang="hr-HR" dirty="0"/>
              <a:t>apozicijska</a:t>
            </a:r>
          </a:p>
          <a:p>
            <a:r>
              <a:rPr lang="hr-HR" dirty="0"/>
              <a:t>adverbna</a:t>
            </a:r>
          </a:p>
          <a:p>
            <a:pPr>
              <a:buNone/>
            </a:pPr>
            <a:r>
              <a:rPr lang="hr-HR" dirty="0"/>
              <a:t>                                     mjesna                   poredbena</a:t>
            </a:r>
          </a:p>
          <a:p>
            <a:pPr>
              <a:buNone/>
            </a:pPr>
            <a:r>
              <a:rPr lang="hr-HR" dirty="0"/>
              <a:t>                                     vremenska             posljedična</a:t>
            </a:r>
          </a:p>
          <a:p>
            <a:pPr>
              <a:buNone/>
            </a:pPr>
            <a:r>
              <a:rPr lang="hr-HR" dirty="0"/>
              <a:t>                                     uzročna                   dopusna</a:t>
            </a:r>
          </a:p>
          <a:p>
            <a:pPr>
              <a:buNone/>
            </a:pPr>
            <a:r>
              <a:rPr lang="hr-HR" dirty="0"/>
              <a:t>                                     načinska                  pogodbena</a:t>
            </a:r>
          </a:p>
          <a:p>
            <a:pPr>
              <a:buNone/>
            </a:pPr>
            <a:endParaRPr lang="hr-HR" dirty="0"/>
          </a:p>
          <a:p>
            <a:pPr>
              <a:buNone/>
            </a:pPr>
            <a:r>
              <a:rPr lang="hr-HR" dirty="0"/>
              <a:t> </a:t>
            </a:r>
          </a:p>
        </p:txBody>
      </p:sp>
      <p:sp>
        <p:nvSpPr>
          <p:cNvPr id="4" name="Strelica udesno 3"/>
          <p:cNvSpPr/>
          <p:nvPr/>
        </p:nvSpPr>
        <p:spPr>
          <a:xfrm>
            <a:off x="2483768" y="3212976"/>
            <a:ext cx="1080120" cy="43204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dirty="0"/>
              <a:t>                      m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Povezivanje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vi-VN" dirty="0"/>
              <a:t>Pregled konektora</a:t>
            </a:r>
          </a:p>
          <a:p>
            <a:r>
              <a:rPr lang="vi-VN" dirty="0"/>
              <a:t>suprotni: no, usprkos tomu, međutim, naprotiv, za razliku od toga, sjedne strane, s druge strane, ali... </a:t>
            </a:r>
          </a:p>
          <a:p>
            <a:r>
              <a:rPr lang="vi-VN" dirty="0"/>
              <a:t>objasnidbeni: odnosno, to će reći, naime, drugim riječima, točnije rečeno, jednostavnije rečeno, bolje reći... </a:t>
            </a:r>
          </a:p>
          <a:p>
            <a:r>
              <a:rPr lang="vi-VN" dirty="0"/>
              <a:t>zaključni: zbog toga što, općenito uzevši, dakle, prema tome, stoga, s obzirom na to, zato, proizlazi da... </a:t>
            </a:r>
          </a:p>
          <a:p>
            <a:r>
              <a:rPr lang="vi-VN" dirty="0"/>
              <a:t>uzročni: razlog je to što, imajući na umu činjenicu da... </a:t>
            </a:r>
          </a:p>
          <a:p>
            <a:r>
              <a:rPr lang="vi-VN" dirty="0"/>
              <a:t>vremenski: poslije (toga), nakon toga, iza toga, prije toga, zatim, u međuvremenu... </a:t>
            </a:r>
          </a:p>
          <a:p>
            <a:r>
              <a:rPr lang="vi-VN" dirty="0"/>
              <a:t>dodatni: što više, osim toga, uz to. </a:t>
            </a:r>
          </a:p>
          <a:p>
            <a:r>
              <a:rPr lang="vi-VN" dirty="0"/>
              <a:t>dopusni: ipak, svejedno, usprkos tome, unatoč tome... </a:t>
            </a:r>
          </a:p>
          <a:p>
            <a:r>
              <a:rPr lang="vi-VN" dirty="0"/>
              <a:t>pogodbeni: u tom slučaju, inače... 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/>
          <p:cNvSpPr>
            <a:spLocks noGrp="1"/>
          </p:cNvSpPr>
          <p:nvPr>
            <p:ph idx="4294967295"/>
          </p:nvPr>
        </p:nvSpPr>
        <p:spPr>
          <a:xfrm>
            <a:off x="0" y="1600200"/>
            <a:ext cx="8229600" cy="4525963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vi-VN" dirty="0"/>
              <a:t>Rečenice se povezuju u tekst modifikatorima tako da se s obzirom na govornu osobu kojom dodatnom </a:t>
            </a:r>
          </a:p>
          <a:p>
            <a:pPr>
              <a:buNone/>
            </a:pPr>
            <a:r>
              <a:rPr lang="vi-VN" dirty="0"/>
              <a:t>nijansom modificira, prilagođuje, preinačujeznačenje rečenice ispred koje se nalaze. </a:t>
            </a:r>
          </a:p>
          <a:p>
            <a:pPr>
              <a:buNone/>
            </a:pPr>
            <a:r>
              <a:rPr lang="vi-VN" dirty="0"/>
              <a:t>Pregled modiflkatora</a:t>
            </a:r>
          </a:p>
          <a:p>
            <a:pPr>
              <a:buNone/>
            </a:pPr>
            <a:r>
              <a:rPr lang="vi-VN" dirty="0">
                <a:solidFill>
                  <a:srgbClr val="FF0000"/>
                </a:solidFill>
              </a:rPr>
              <a:t>nažalost</a:t>
            </a:r>
            <a:r>
              <a:rPr lang="vi-VN" dirty="0"/>
              <a:t> (nepovoljnost)</a:t>
            </a:r>
            <a:r>
              <a:rPr lang="vi-VN" dirty="0">
                <a:solidFill>
                  <a:srgbClr val="C00000"/>
                </a:solidFill>
              </a:rPr>
              <a:t> istina </a:t>
            </a:r>
            <a:r>
              <a:rPr lang="vi-VN" dirty="0"/>
              <a:t>(uvjerenost) </a:t>
            </a:r>
          </a:p>
          <a:p>
            <a:pPr>
              <a:buNone/>
            </a:pPr>
            <a:r>
              <a:rPr lang="vi-VN" dirty="0">
                <a:solidFill>
                  <a:srgbClr val="C00000"/>
                </a:solidFill>
              </a:rPr>
              <a:t>nasreću</a:t>
            </a:r>
            <a:r>
              <a:rPr lang="vi-VN" dirty="0"/>
              <a:t> (povoljnost) </a:t>
            </a:r>
            <a:r>
              <a:rPr lang="vi-VN" dirty="0">
                <a:solidFill>
                  <a:srgbClr val="C00000"/>
                </a:solidFill>
              </a:rPr>
              <a:t>uglavnom</a:t>
            </a:r>
            <a:r>
              <a:rPr lang="vi-VN" dirty="0"/>
              <a:t> (mogućnost) </a:t>
            </a:r>
          </a:p>
          <a:p>
            <a:pPr>
              <a:buNone/>
            </a:pPr>
            <a:r>
              <a:rPr lang="vi-VN" dirty="0">
                <a:solidFill>
                  <a:srgbClr val="C00000"/>
                </a:solidFill>
              </a:rPr>
              <a:t>vjerojatno</a:t>
            </a:r>
            <a:r>
              <a:rPr lang="vi-VN" dirty="0"/>
              <a:t> (nesigurnost)</a:t>
            </a:r>
            <a:endParaRPr lang="hr-HR" dirty="0"/>
          </a:p>
          <a:p>
            <a:endParaRPr lang="hr-H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err="1"/>
              <a:t>Intenzifikatori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980928"/>
          </a:xfrm>
        </p:spPr>
        <p:txBody>
          <a:bodyPr/>
          <a:lstStyle/>
          <a:p>
            <a:r>
              <a:rPr lang="vi-VN" dirty="0"/>
              <a:t>Čestice mogu služiti i za pojačavanje i naglašavanje iskaza - intenzifikaciju.</a:t>
            </a:r>
          </a:p>
          <a:p>
            <a:r>
              <a:rPr lang="vi-VN" dirty="0"/>
              <a:t>Intenzifikatori: </a:t>
            </a:r>
            <a:r>
              <a:rPr lang="vi-VN" b="1" i="1" dirty="0"/>
              <a:t>i, ni, također, ta, pa, samo</a:t>
            </a:r>
            <a:r>
              <a:rPr lang="vi-VN" i="1" dirty="0"/>
              <a:t>, a također mogu i </a:t>
            </a:r>
            <a:r>
              <a:rPr lang="vi-VN" b="1" i="1" dirty="0"/>
              <a:t>bar, barem, makar, god, ma, čak, ipak, opet</a:t>
            </a:r>
            <a:r>
              <a:rPr lang="vi-VN" dirty="0"/>
              <a:t>...</a:t>
            </a:r>
          </a:p>
          <a:p>
            <a:endParaRPr lang="hr-HR" dirty="0"/>
          </a:p>
          <a:p>
            <a:endParaRPr lang="hr-HR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http://www.ues.rs.ba/content/pages/2013/02/01/11834_uis-povezivanje-mladih-srbije-i-srpske-index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1720" y="1844824"/>
            <a:ext cx="4824536" cy="302433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Iskaz</a:t>
            </a:r>
          </a:p>
        </p:txBody>
      </p:sp>
      <p:sp>
        <p:nvSpPr>
          <p:cNvPr id="3" name="Rezervirano mjesto sadržaja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hr-HR" dirty="0"/>
              <a:t>tema</a:t>
            </a:r>
          </a:p>
          <a:p>
            <a:r>
              <a:rPr lang="hr-HR" dirty="0" err="1"/>
              <a:t>dato</a:t>
            </a:r>
            <a:endParaRPr lang="hr-HR" dirty="0"/>
          </a:p>
          <a:p>
            <a:r>
              <a:rPr lang="hr-HR" dirty="0"/>
              <a:t>poznato</a:t>
            </a:r>
          </a:p>
          <a:p>
            <a:r>
              <a:rPr lang="hr-HR" dirty="0"/>
              <a:t>Tin uči biologiju 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hr-HR" dirty="0"/>
              <a:t>rema</a:t>
            </a:r>
          </a:p>
          <a:p>
            <a:r>
              <a:rPr lang="hr-HR" dirty="0"/>
              <a:t>novo</a:t>
            </a:r>
          </a:p>
          <a:p>
            <a:r>
              <a:rPr lang="hr-HR" dirty="0"/>
              <a:t>nepoznato</a:t>
            </a:r>
          </a:p>
          <a:p>
            <a:r>
              <a:rPr lang="hr-HR" dirty="0"/>
              <a:t>jer  piše ispit iz genetike.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slov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Rečenica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hr-HR" b="1" dirty="0"/>
              <a:t>Rečenica je niz </a:t>
            </a:r>
            <a:r>
              <a:rPr lang="hr-HR" b="1" dirty="0">
                <a:hlinkClick r:id="rId2" tooltip="Riječ"/>
              </a:rPr>
              <a:t>riječi</a:t>
            </a:r>
            <a:r>
              <a:rPr lang="hr-HR" b="1" dirty="0"/>
              <a:t> ili jedna </a:t>
            </a:r>
            <a:r>
              <a:rPr lang="hr-HR" b="1" dirty="0">
                <a:hlinkClick r:id="rId2" tooltip="Riječ"/>
              </a:rPr>
              <a:t>riječ</a:t>
            </a:r>
            <a:r>
              <a:rPr lang="hr-HR" b="1" dirty="0"/>
              <a:t> kojom prenosimo neku cjelovitu obavijest.</a:t>
            </a:r>
            <a:br>
              <a:rPr lang="hr-HR" dirty="0"/>
            </a:br>
            <a:r>
              <a:rPr lang="hr-HR" b="1" dirty="0"/>
              <a:t>Svojstva:</a:t>
            </a:r>
            <a:endParaRPr lang="hr-HR" dirty="0"/>
          </a:p>
          <a:p>
            <a:r>
              <a:rPr lang="hr-HR" i="1" dirty="0" err="1"/>
              <a:t>Članjivost</a:t>
            </a:r>
            <a:r>
              <a:rPr lang="hr-HR" dirty="0"/>
              <a:t> - može se rastavljati na sastavne </a:t>
            </a:r>
            <a:r>
              <a:rPr lang="hr-HR" dirty="0" err="1"/>
              <a:t>djelove</a:t>
            </a:r>
            <a:endParaRPr lang="hr-HR" dirty="0"/>
          </a:p>
          <a:p>
            <a:r>
              <a:rPr lang="hr-HR" i="1" dirty="0"/>
              <a:t>Modalnost</a:t>
            </a:r>
            <a:r>
              <a:rPr lang="hr-HR" dirty="0"/>
              <a:t> - prenosi obavijest o vremenu i načinu zbivanja radnje</a:t>
            </a:r>
          </a:p>
          <a:p>
            <a:r>
              <a:rPr lang="hr-HR" i="1" dirty="0"/>
              <a:t>Ciljna usmjerenost (priopćajna svrha)</a:t>
            </a:r>
            <a:r>
              <a:rPr lang="hr-HR" dirty="0"/>
              <a:t> - govori što izražava rečenica</a:t>
            </a:r>
          </a:p>
          <a:p>
            <a:r>
              <a:rPr lang="hr-HR" i="1" dirty="0"/>
              <a:t>Obavijesnost</a:t>
            </a:r>
            <a:r>
              <a:rPr lang="hr-HR" dirty="0"/>
              <a:t> - sastoji se od dijela koji sadrži novu obavijest (</a:t>
            </a:r>
            <a:r>
              <a:rPr lang="hr-HR" b="1" dirty="0"/>
              <a:t>rema</a:t>
            </a:r>
            <a:r>
              <a:rPr lang="hr-HR" dirty="0"/>
              <a:t>) i dijela koji govori nešto već poznato (</a:t>
            </a:r>
            <a:r>
              <a:rPr lang="hr-HR" b="1" dirty="0"/>
              <a:t>tema</a:t>
            </a:r>
            <a:r>
              <a:rPr lang="hr-HR" dirty="0"/>
              <a:t>)</a:t>
            </a:r>
          </a:p>
          <a:p>
            <a:endParaRPr lang="hr-H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slov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Ciljna usmjerenost</a:t>
            </a:r>
          </a:p>
        </p:txBody>
      </p:sp>
      <p:sp>
        <p:nvSpPr>
          <p:cNvPr id="5" name="Rezervirano mjesto sadržaja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sz="4400" dirty="0"/>
              <a:t>?         upitna</a:t>
            </a:r>
          </a:p>
          <a:p>
            <a:r>
              <a:rPr lang="hr-HR" sz="4400" dirty="0"/>
              <a:t>!          usklična</a:t>
            </a:r>
          </a:p>
          <a:p>
            <a:r>
              <a:rPr lang="hr-HR" sz="4400" dirty="0"/>
              <a:t>.          izjavna</a:t>
            </a:r>
          </a:p>
          <a:p>
            <a:r>
              <a:rPr lang="hr-HR" dirty="0"/>
              <a:t>,              inverzija, naknadno dodavanje</a:t>
            </a:r>
            <a:r>
              <a:rPr lang="hr-HR"/>
              <a:t>, rečenični niz</a:t>
            </a:r>
            <a:endParaRPr lang="hr-H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Podjela rečenica</a:t>
            </a:r>
          </a:p>
        </p:txBody>
      </p:sp>
      <p:sp>
        <p:nvSpPr>
          <p:cNvPr id="3" name="Rezervirano mjesto teksta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hr-HR" dirty="0"/>
              <a:t>jednostavna</a:t>
            </a:r>
          </a:p>
        </p:txBody>
      </p:sp>
      <p:sp>
        <p:nvSpPr>
          <p:cNvPr id="4" name="Rezervirano mjesto sadržaja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457200" indent="-457200">
              <a:buAutoNum type="alphaLcParenR"/>
            </a:pPr>
            <a:r>
              <a:rPr lang="hr-HR" dirty="0"/>
              <a:t>bezlična</a:t>
            </a:r>
          </a:p>
          <a:p>
            <a:pPr marL="457200" indent="-457200">
              <a:buAutoNum type="alphaLcParenR"/>
            </a:pPr>
            <a:r>
              <a:rPr lang="hr-HR" dirty="0"/>
              <a:t>besubjektna</a:t>
            </a:r>
          </a:p>
          <a:p>
            <a:pPr marL="457200" indent="-457200">
              <a:buAutoNum type="alphaLcParenR"/>
            </a:pPr>
            <a:r>
              <a:rPr lang="hr-HR" dirty="0"/>
              <a:t>*prosta</a:t>
            </a:r>
          </a:p>
          <a:p>
            <a:pPr marL="457200" indent="-457200">
              <a:buAutoNum type="alphaLcParenR"/>
            </a:pPr>
            <a:r>
              <a:rPr lang="hr-HR" dirty="0"/>
              <a:t>*prosto-proširena</a:t>
            </a:r>
          </a:p>
          <a:p>
            <a:pPr marL="457200" indent="-457200">
              <a:buNone/>
            </a:pPr>
            <a:endParaRPr lang="hr-HR" dirty="0"/>
          </a:p>
        </p:txBody>
      </p:sp>
      <p:sp>
        <p:nvSpPr>
          <p:cNvPr id="5" name="Rezervirano mjesto teksta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hr-HR" dirty="0"/>
              <a:t>složena</a:t>
            </a:r>
          </a:p>
        </p:txBody>
      </p:sp>
      <p:sp>
        <p:nvSpPr>
          <p:cNvPr id="6" name="Rezervirano mjesto sadržaja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pPr>
              <a:buNone/>
            </a:pPr>
            <a:r>
              <a:rPr lang="hr-HR" dirty="0">
                <a:solidFill>
                  <a:schemeClr val="tx2"/>
                </a:solidFill>
              </a:rPr>
              <a:t>povezivanje</a:t>
            </a:r>
          </a:p>
          <a:p>
            <a:pPr>
              <a:buNone/>
            </a:pPr>
            <a:r>
              <a:rPr lang="hr-HR" dirty="0"/>
              <a:t>     </a:t>
            </a:r>
            <a:r>
              <a:rPr lang="hr-HR" dirty="0">
                <a:solidFill>
                  <a:schemeClr val="tx2"/>
                </a:solidFill>
              </a:rPr>
              <a:t>nezavisnosložena</a:t>
            </a:r>
          </a:p>
          <a:p>
            <a:pPr>
              <a:buNone/>
            </a:pPr>
            <a:r>
              <a:rPr lang="hr-HR" dirty="0">
                <a:solidFill>
                  <a:srgbClr val="FF0000"/>
                </a:solidFill>
              </a:rPr>
              <a:t>uvrštavanje</a:t>
            </a:r>
          </a:p>
          <a:p>
            <a:pPr>
              <a:buNone/>
            </a:pPr>
            <a:r>
              <a:rPr lang="hr-HR" dirty="0">
                <a:solidFill>
                  <a:srgbClr val="FF0000"/>
                </a:solidFill>
              </a:rPr>
              <a:t>      zavisnosložena</a:t>
            </a:r>
          </a:p>
          <a:p>
            <a:pPr>
              <a:buNone/>
            </a:pPr>
            <a:r>
              <a:rPr lang="hr-HR" dirty="0">
                <a:solidFill>
                  <a:srgbClr val="00B050"/>
                </a:solidFill>
              </a:rPr>
              <a:t>nizanje</a:t>
            </a:r>
          </a:p>
          <a:p>
            <a:pPr>
              <a:buNone/>
            </a:pPr>
            <a:r>
              <a:rPr lang="hr-HR" dirty="0">
                <a:solidFill>
                  <a:srgbClr val="00B050"/>
                </a:solidFill>
              </a:rPr>
              <a:t>       rečenični niz</a:t>
            </a:r>
          </a:p>
          <a:p>
            <a:pPr>
              <a:buNone/>
            </a:pPr>
            <a:endParaRPr lang="hr-HR" dirty="0">
              <a:solidFill>
                <a:srgbClr val="00B050"/>
              </a:solidFill>
            </a:endParaRPr>
          </a:p>
          <a:p>
            <a:pPr>
              <a:buNone/>
            </a:pPr>
            <a:r>
              <a:rPr lang="hr-HR" dirty="0">
                <a:solidFill>
                  <a:srgbClr val="00B050"/>
                </a:solidFill>
              </a:rPr>
              <a:t>                   </a:t>
            </a:r>
            <a:r>
              <a:rPr lang="hr-HR" dirty="0">
                <a:solidFill>
                  <a:schemeClr val="accent2">
                    <a:lumMod val="50000"/>
                  </a:schemeClr>
                </a:solidFill>
              </a:rPr>
              <a:t>TEKST</a:t>
            </a:r>
          </a:p>
        </p:txBody>
      </p:sp>
      <p:cxnSp>
        <p:nvCxnSpPr>
          <p:cNvPr id="8" name="Ravni poveznik sa strelicom 7"/>
          <p:cNvCxnSpPr/>
          <p:nvPr/>
        </p:nvCxnSpPr>
        <p:spPr>
          <a:xfrm>
            <a:off x="6732240" y="2420888"/>
            <a:ext cx="432048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avni poveznik sa strelicom 9"/>
          <p:cNvCxnSpPr/>
          <p:nvPr/>
        </p:nvCxnSpPr>
        <p:spPr>
          <a:xfrm>
            <a:off x="6660232" y="3356992"/>
            <a:ext cx="720080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vni poveznik sa strelicom 11"/>
          <p:cNvCxnSpPr/>
          <p:nvPr/>
        </p:nvCxnSpPr>
        <p:spPr>
          <a:xfrm>
            <a:off x="6156176" y="4221088"/>
            <a:ext cx="576064" cy="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slov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JEDNOSTAVNA REČENICA</a:t>
            </a:r>
          </a:p>
        </p:txBody>
      </p:sp>
      <p:sp>
        <p:nvSpPr>
          <p:cNvPr id="8" name="Rezervirano mjesto sadržaja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AutoNum type="alphaLcParenR"/>
            </a:pPr>
            <a:r>
              <a:rPr lang="hr-HR" dirty="0"/>
              <a:t>bezlična                              Toni uči.</a:t>
            </a:r>
          </a:p>
          <a:p>
            <a:pPr marL="457200" indent="-457200">
              <a:buAutoNum type="alphaLcParenR"/>
            </a:pPr>
            <a:r>
              <a:rPr lang="hr-HR" dirty="0"/>
              <a:t>besubjektna                       Priča se.</a:t>
            </a:r>
          </a:p>
          <a:p>
            <a:pPr marL="457200" indent="-457200">
              <a:buAutoNum type="alphaLcParenR"/>
            </a:pPr>
            <a:r>
              <a:rPr lang="hr-HR" dirty="0"/>
              <a:t>*prosta                                Ivor uči malo više.</a:t>
            </a:r>
          </a:p>
          <a:p>
            <a:pPr marL="457200" indent="-457200">
              <a:buAutoNum type="alphaLcParenR"/>
            </a:pPr>
            <a:r>
              <a:rPr lang="hr-HR" dirty="0"/>
              <a:t>*prosto-proširena              Pada!</a:t>
            </a:r>
          </a:p>
          <a:p>
            <a:pPr marL="457200" indent="-457200">
              <a:buAutoNum type="alphaLcParenR"/>
            </a:pPr>
            <a:endParaRPr lang="hr-H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www.nadlanu.com/upload/thumbs/archive/Uploads/Logos01/sef-38799-1-2%5b1%5d-39689-1-2_670x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2132856"/>
            <a:ext cx="6624736" cy="4421487"/>
          </a:xfrm>
          <a:prstGeom prst="rect">
            <a:avLst/>
          </a:prstGeom>
          <a:noFill/>
        </p:spPr>
      </p:pic>
      <p:sp>
        <p:nvSpPr>
          <p:cNvPr id="5" name="Pravokutnik 4"/>
          <p:cNvSpPr/>
          <p:nvPr/>
        </p:nvSpPr>
        <p:spPr>
          <a:xfrm>
            <a:off x="1115616" y="404664"/>
            <a:ext cx="6624736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 dirty="0"/>
          </a:p>
        </p:txBody>
      </p:sp>
      <p:sp>
        <p:nvSpPr>
          <p:cNvPr id="6" name="TekstniOkvir 5"/>
          <p:cNvSpPr txBox="1"/>
          <p:nvPr/>
        </p:nvSpPr>
        <p:spPr>
          <a:xfrm>
            <a:off x="1187624" y="548680"/>
            <a:ext cx="61926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/>
              <a:t>PREDIKAT = ŠEF      KOLIKO PREDIKATA=TOLIKO REČENICA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Naslov 1"/>
          <p:cNvSpPr>
            <a:spLocks noGrp="1"/>
          </p:cNvSpPr>
          <p:nvPr>
            <p:ph type="title"/>
          </p:nvPr>
        </p:nvSpPr>
        <p:spPr>
          <a:xfrm>
            <a:off x="428625" y="0"/>
            <a:ext cx="8229600" cy="1143000"/>
          </a:xfrm>
        </p:spPr>
        <p:txBody>
          <a:bodyPr/>
          <a:lstStyle/>
          <a:p>
            <a:pPr algn="ctr"/>
            <a:r>
              <a:rPr lang="hr-HR" sz="3200" dirty="0"/>
              <a:t>KAKVE MOGU BITI NEZAVISNOSLOŽENE REČENICE PREMA SADRŽAJU SUREČENICE?</a:t>
            </a:r>
          </a:p>
        </p:txBody>
      </p:sp>
      <p:graphicFrame>
        <p:nvGraphicFramePr>
          <p:cNvPr id="4" name="Rezervirano mjesto sadržaja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1929922"/>
              </p:ext>
            </p:extLst>
          </p:nvPr>
        </p:nvGraphicFramePr>
        <p:xfrm>
          <a:off x="357188" y="1285875"/>
          <a:ext cx="5214937" cy="5141913"/>
        </p:xfrm>
        <a:graphic>
          <a:graphicData uri="http://schemas.openxmlformats.org/drawingml/2006/table">
            <a:tbl>
              <a:tblPr/>
              <a:tblGrid>
                <a:gridCol w="1714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144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08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NAZIV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VEZNICI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nstantia" pitchFamily="18" charset="0"/>
                        </a:rPr>
                        <a:t>ZAREZ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77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C00000"/>
                          </a:solidFill>
                          <a:effectLst/>
                          <a:latin typeface="Constantia" pitchFamily="18" charset="0"/>
                        </a:rPr>
                        <a:t>SASTAVNE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i, pa, te, ni, niti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NE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89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/>
                          <a:latin typeface="Constantia" pitchFamily="18" charset="0"/>
                        </a:rPr>
                        <a:t>SUPROTNE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a, ali, nego, no, već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DA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89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08684E"/>
                          </a:solidFill>
                          <a:effectLst/>
                          <a:latin typeface="Constantia" pitchFamily="18" charset="0"/>
                        </a:rPr>
                        <a:t>RASTAVNE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ili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NE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89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latin typeface="Constantia" pitchFamily="18" charset="0"/>
                        </a:rPr>
                        <a:t>ISKLJUČNE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samo, samo što, jedino, jedino što, tek, tek što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DA</a:t>
                      </a:r>
                      <a:endParaRPr kumimoji="0" lang="hr-HR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89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600" b="1" i="0" u="none" strike="noStrike" cap="none" normalizeH="0" baseline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Constantia" pitchFamily="18" charset="0"/>
                        </a:rPr>
                        <a:t>ZAKLJUČNE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dakle, zato, stoga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hr-H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hr-HR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DA</a:t>
                      </a:r>
                      <a:endParaRPr kumimoji="0" lang="hr-HR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5" name="Rezervirano mjesto podnožj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ctr">
              <a:defRPr/>
            </a:pPr>
            <a:r>
              <a:rPr lang="hr-HR" dirty="0" err="1"/>
              <a:t>by</a:t>
            </a:r>
            <a:r>
              <a:rPr lang="hr-HR" dirty="0"/>
              <a:t> Viktorija </a:t>
            </a:r>
            <a:r>
              <a:rPr lang="hr-HR" dirty="0" err="1"/>
              <a:t>Lokas</a:t>
            </a:r>
            <a:r>
              <a:rPr lang="hr-HR" dirty="0"/>
              <a:t>, </a:t>
            </a:r>
            <a:r>
              <a:rPr lang="hr-HR" dirty="0" err="1"/>
              <a:t>prof</a:t>
            </a:r>
            <a:r>
              <a:rPr lang="hr-HR" dirty="0"/>
              <a:t>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ZAVISNOSLOŽENE REČENICE</a:t>
            </a:r>
          </a:p>
        </p:txBody>
      </p:sp>
      <p:pic>
        <p:nvPicPr>
          <p:cNvPr id="4" name="Rezervirano mjesto sadržaja 3" descr="boss-and-workers-thumb8083803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835696" y="2276872"/>
            <a:ext cx="5328592" cy="3096344"/>
          </a:xfr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</TotalTime>
  <Words>489</Words>
  <Application>Microsoft Office PowerPoint</Application>
  <PresentationFormat>Prikaz na zaslonu (4:3)</PresentationFormat>
  <Paragraphs>105</Paragraphs>
  <Slides>14</Slides>
  <Notes>1</Notes>
  <HiddenSlides>0</HiddenSlides>
  <MMClips>0</MMClips>
  <ScaleCrop>false</ScaleCrop>
  <HeadingPairs>
    <vt:vector size="6" baseType="variant">
      <vt:variant>
        <vt:lpstr>Korišteni fontovi</vt:lpstr>
      </vt:variant>
      <vt:variant>
        <vt:i4>4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14</vt:i4>
      </vt:variant>
    </vt:vector>
  </HeadingPairs>
  <TitlesOfParts>
    <vt:vector size="19" baseType="lpstr">
      <vt:lpstr>Arial</vt:lpstr>
      <vt:lpstr>Calibri</vt:lpstr>
      <vt:lpstr>Constantia</vt:lpstr>
      <vt:lpstr>Times New Roman</vt:lpstr>
      <vt:lpstr>Office tema</vt:lpstr>
      <vt:lpstr>REČENICA</vt:lpstr>
      <vt:lpstr>Iskaz</vt:lpstr>
      <vt:lpstr>Rečenica</vt:lpstr>
      <vt:lpstr>Ciljna usmjerenost</vt:lpstr>
      <vt:lpstr>Podjela rečenica</vt:lpstr>
      <vt:lpstr>JEDNOSTAVNA REČENICA</vt:lpstr>
      <vt:lpstr>PowerPoint prezentacija</vt:lpstr>
      <vt:lpstr>KAKVE MOGU BITI NEZAVISNOSLOŽENE REČENICE PREMA SADRŽAJU SUREČENICE?</vt:lpstr>
      <vt:lpstr>ZAVISNOSLOŽENE REČENICE</vt:lpstr>
      <vt:lpstr>Vrste zavisnosloženih rečenica</vt:lpstr>
      <vt:lpstr>Povezivanje</vt:lpstr>
      <vt:lpstr>PowerPoint prezentacija</vt:lpstr>
      <vt:lpstr>Intenzifikatori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REČENICA</dc:title>
  <dc:creator>Korisnik</dc:creator>
  <cp:lastModifiedBy>Jasminka Lisac</cp:lastModifiedBy>
  <cp:revision>3</cp:revision>
  <dcterms:created xsi:type="dcterms:W3CDTF">2013-09-25T19:26:54Z</dcterms:created>
  <dcterms:modified xsi:type="dcterms:W3CDTF">2026-06-12T16:14:28Z</dcterms:modified>
</cp:coreProperties>
</file>